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630" r:id="rId2"/>
    <p:sldId id="611" r:id="rId3"/>
    <p:sldId id="571" r:id="rId4"/>
    <p:sldId id="629" r:id="rId5"/>
    <p:sldId id="575" r:id="rId6"/>
    <p:sldId id="572" r:id="rId7"/>
    <p:sldId id="573" r:id="rId8"/>
    <p:sldId id="574" r:id="rId9"/>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60" autoAdjust="0"/>
    <p:restoredTop sz="96833" autoAdjust="0"/>
  </p:normalViewPr>
  <p:slideViewPr>
    <p:cSldViewPr>
      <p:cViewPr varScale="1">
        <p:scale>
          <a:sx n="72" d="100"/>
          <a:sy n="72" d="100"/>
        </p:scale>
        <p:origin x="-10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200">
                <a:latin typeface="Arial" charset="0"/>
                <a:cs typeface="Arial" charset="0"/>
              </a:defRPr>
            </a:lvl1pPr>
          </a:lstStyle>
          <a:p>
            <a:pPr>
              <a:defRPr/>
            </a:pPr>
            <a:endParaRPr lang="en-US"/>
          </a:p>
        </p:txBody>
      </p:sp>
      <p:sp>
        <p:nvSpPr>
          <p:cNvPr id="285699" name="Rectangle 3"/>
          <p:cNvSpPr>
            <a:spLocks noGrp="1" noChangeArrowheads="1"/>
          </p:cNvSpPr>
          <p:nvPr>
            <p:ph type="dt" sz="quarter" idx="1"/>
          </p:nvPr>
        </p:nvSpPr>
        <p:spPr bwMode="auto">
          <a:xfrm>
            <a:off x="3962400" y="0"/>
            <a:ext cx="3033713" cy="465138"/>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200">
                <a:latin typeface="Arial" charset="0"/>
                <a:cs typeface="Arial" charset="0"/>
              </a:defRPr>
            </a:lvl1pPr>
          </a:lstStyle>
          <a:p>
            <a:pPr>
              <a:defRPr/>
            </a:pPr>
            <a:endParaRPr lang="en-US"/>
          </a:p>
        </p:txBody>
      </p:sp>
      <p:sp>
        <p:nvSpPr>
          <p:cNvPr id="285700" name="Rectangle 4"/>
          <p:cNvSpPr>
            <a:spLocks noGrp="1" noChangeArrowheads="1"/>
          </p:cNvSpPr>
          <p:nvPr>
            <p:ph type="ftr" sz="quarter" idx="2"/>
          </p:nvPr>
        </p:nvSpPr>
        <p:spPr bwMode="auto">
          <a:xfrm>
            <a:off x="0" y="8816975"/>
            <a:ext cx="3033713" cy="465138"/>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a:defRPr sz="1200">
                <a:latin typeface="Arial" charset="0"/>
                <a:cs typeface="Arial" charset="0"/>
              </a:defRPr>
            </a:lvl1pPr>
          </a:lstStyle>
          <a:p>
            <a:pPr>
              <a:defRPr/>
            </a:pPr>
            <a:endParaRPr lang="en-US"/>
          </a:p>
        </p:txBody>
      </p:sp>
      <p:sp>
        <p:nvSpPr>
          <p:cNvPr id="285701" name="Rectangle 5"/>
          <p:cNvSpPr>
            <a:spLocks noGrp="1" noChangeArrowheads="1"/>
          </p:cNvSpPr>
          <p:nvPr>
            <p:ph type="sldNum" sz="quarter" idx="3"/>
          </p:nvPr>
        </p:nvSpPr>
        <p:spPr bwMode="auto">
          <a:xfrm>
            <a:off x="3962400" y="8816975"/>
            <a:ext cx="3033713" cy="465138"/>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a:defRPr sz="1200">
                <a:latin typeface="Arial" charset="0"/>
                <a:cs typeface="Arial" charset="0"/>
              </a:defRPr>
            </a:lvl1pPr>
          </a:lstStyle>
          <a:p>
            <a:pPr>
              <a:defRPr/>
            </a:pPr>
            <a:fld id="{A79010FD-339C-4625-B364-073546591B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10243" name="Rectangle 3"/>
          <p:cNvSpPr>
            <a:spLocks noGrp="1" noChangeArrowheads="1"/>
          </p:cNvSpPr>
          <p:nvPr>
            <p:ph type="dt" idx="1"/>
          </p:nvPr>
        </p:nvSpPr>
        <p:spPr bwMode="auto">
          <a:xfrm>
            <a:off x="3962400" y="0"/>
            <a:ext cx="3033713" cy="465138"/>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0088" y="4410075"/>
            <a:ext cx="5597525" cy="4178300"/>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a:effectLst/>
        </p:spPr>
        <p:txBody>
          <a:bodyPr vert="horz" wrap="square" lIns="93028" tIns="46514" rIns="93028" bIns="46514"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a:effectLst/>
        </p:spPr>
        <p:txBody>
          <a:bodyPr vert="horz" wrap="square" lIns="93028" tIns="46514" rIns="93028" bIns="46514" numCol="1" anchor="b" anchorCtr="0" compatLnSpc="1">
            <a:prstTxWarp prst="textNoShape">
              <a:avLst/>
            </a:prstTxWarp>
          </a:bodyPr>
          <a:lstStyle>
            <a:lvl1pPr algn="r" defTabSz="930275">
              <a:defRPr sz="1200">
                <a:latin typeface="Arial" charset="0"/>
                <a:cs typeface="Arial" charset="0"/>
              </a:defRPr>
            </a:lvl1pPr>
          </a:lstStyle>
          <a:p>
            <a:pPr>
              <a:defRPr/>
            </a:pPr>
            <a:fld id="{3FF27A57-6A01-4894-ACEF-9CF0F95EBE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smtClean="0"/>
              <a:t>2005 Q3 GMNA Quarterly Business Meeting</a:t>
            </a:r>
          </a:p>
          <a:p>
            <a:r>
              <a:rPr lang="en-US" smtClean="0"/>
              <a:t>M. LaNeve</a:t>
            </a:r>
          </a:p>
        </p:txBody>
      </p:sp>
      <p:sp>
        <p:nvSpPr>
          <p:cNvPr id="22531" name="Rectangle 3"/>
          <p:cNvSpPr>
            <a:spLocks noGrp="1" noChangeArrowheads="1"/>
          </p:cNvSpPr>
          <p:nvPr>
            <p:ph type="dt" sz="quarter" idx="1"/>
          </p:nvPr>
        </p:nvSpPr>
        <p:spPr>
          <a:noFill/>
        </p:spPr>
        <p:txBody>
          <a:bodyPr/>
          <a:lstStyle/>
          <a:p>
            <a:r>
              <a:rPr lang="en-US" smtClean="0"/>
              <a:t>10/30/2005</a:t>
            </a:r>
          </a:p>
        </p:txBody>
      </p:sp>
      <p:sp>
        <p:nvSpPr>
          <p:cNvPr id="22532" name="Rectangle 7"/>
          <p:cNvSpPr>
            <a:spLocks noGrp="1" noChangeArrowheads="1"/>
          </p:cNvSpPr>
          <p:nvPr>
            <p:ph type="sldNum" sz="quarter" idx="5"/>
          </p:nvPr>
        </p:nvSpPr>
        <p:spPr>
          <a:noFill/>
        </p:spPr>
        <p:txBody>
          <a:bodyPr/>
          <a:lstStyle/>
          <a:p>
            <a:fld id="{60A87F04-F4CD-45CB-92AE-4CF501816CB7}" type="slidenum">
              <a:rPr lang="en-US" smtClean="0"/>
              <a:pPr/>
              <a:t>5</a:t>
            </a:fld>
            <a:endParaRPr lang="en-US" smtClean="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447456-66CF-4635-BC2A-A777904EAA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6E0B95-E6E7-4B81-94DF-8CBAACFEEA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E93CA-8E17-4578-80B3-7ED4246E93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1A7B9D-4958-478B-A2CB-79B523D0F5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85E156-70AC-4994-8631-E04929F3C5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3A7FD-A715-4A53-B327-D7AAF6E5E6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32B435-48C0-437F-BE10-B9EE4B0317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ECFEAE-2E10-46EA-A76E-865D8C5D8B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6BAEE6-454C-45AD-AA73-E8A7968BA8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F7C14-604E-468D-96B0-27D4D998F2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66A0FA-E49E-4C96-AB99-A2A3801A65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30861B-CBDC-49AE-AC49-1A8B66E00D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B77250B-68AB-4F5D-B4C7-36DF46A5D5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2.xls"/></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4.xls"/></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6.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10CH_CR001.jpg"/>
          <p:cNvPicPr>
            <a:picLocks noChangeAspect="1"/>
          </p:cNvPicPr>
          <p:nvPr/>
        </p:nvPicPr>
        <p:blipFill>
          <a:blip r:embed="rId2" cstate="print"/>
          <a:srcRect l="4884" r="8333"/>
          <a:stretch>
            <a:fillRect/>
          </a:stretch>
        </p:blipFill>
        <p:spPr>
          <a:xfrm>
            <a:off x="0" y="-152400"/>
            <a:ext cx="9144000" cy="7010400"/>
          </a:xfrm>
          <a:prstGeom prst="rect">
            <a:avLst/>
          </a:prstGeom>
        </p:spPr>
      </p:pic>
      <p:sp>
        <p:nvSpPr>
          <p:cNvPr id="4" name="Rectangle 3"/>
          <p:cNvSpPr/>
          <p:nvPr/>
        </p:nvSpPr>
        <p:spPr>
          <a:xfrm>
            <a:off x="1524000" y="228600"/>
            <a:ext cx="6827510" cy="707886"/>
          </a:xfrm>
          <a:prstGeom prst="rect">
            <a:avLst/>
          </a:prstGeom>
        </p:spPr>
        <p:txBody>
          <a:bodyPr wrap="none">
            <a:spAutoFit/>
          </a:bodyPr>
          <a:lstStyle/>
          <a:p>
            <a:r>
              <a:rPr lang="en-US" sz="4000" b="1" i="1" dirty="0" smtClean="0">
                <a:solidFill>
                  <a:srgbClr val="FF0000"/>
                </a:solidFill>
              </a:rPr>
              <a:t>2010 Corvette Grand Sport </a:t>
            </a:r>
            <a:endParaRPr lang="en-US" sz="4000" dirty="0">
              <a:solidFill>
                <a:srgbClr val="FF0000"/>
              </a:solidFill>
            </a:endParaRPr>
          </a:p>
        </p:txBody>
      </p:sp>
      <p:sp>
        <p:nvSpPr>
          <p:cNvPr id="6" name="Rectangle 5"/>
          <p:cNvSpPr/>
          <p:nvPr/>
        </p:nvSpPr>
        <p:spPr>
          <a:xfrm>
            <a:off x="2971800" y="4876800"/>
            <a:ext cx="3598934" cy="1754326"/>
          </a:xfrm>
          <a:prstGeom prst="rect">
            <a:avLst/>
          </a:prstGeom>
        </p:spPr>
        <p:txBody>
          <a:bodyPr wrap="none">
            <a:spAutoFit/>
          </a:bodyPr>
          <a:lstStyle/>
          <a:p>
            <a:r>
              <a:rPr lang="en-US" sz="2800" b="1" i="1" dirty="0" smtClean="0">
                <a:solidFill>
                  <a:schemeClr val="accent1">
                    <a:lumMod val="20000"/>
                    <a:lumOff val="80000"/>
                  </a:schemeClr>
                </a:solidFill>
              </a:rPr>
              <a:t>0-60 mph  </a:t>
            </a:r>
            <a:r>
              <a:rPr lang="en-US" sz="3600" b="1" i="1" dirty="0" smtClean="0">
                <a:solidFill>
                  <a:srgbClr val="FF0000"/>
                </a:solidFill>
              </a:rPr>
              <a:t>4.0</a:t>
            </a:r>
            <a:r>
              <a:rPr lang="en-US" sz="2800" b="1" i="1" dirty="0" smtClean="0">
                <a:solidFill>
                  <a:schemeClr val="accent1">
                    <a:lumMod val="20000"/>
                    <a:lumOff val="80000"/>
                  </a:schemeClr>
                </a:solidFill>
              </a:rPr>
              <a:t> seconds</a:t>
            </a:r>
          </a:p>
          <a:p>
            <a:r>
              <a:rPr lang="en-US" sz="2800" b="1" i="1" dirty="0" smtClean="0">
                <a:solidFill>
                  <a:schemeClr val="accent1">
                    <a:lumMod val="20000"/>
                    <a:lumOff val="80000"/>
                  </a:schemeClr>
                </a:solidFill>
              </a:rPr>
              <a:t>Skid pad   </a:t>
            </a:r>
            <a:r>
              <a:rPr lang="en-US" sz="3600" b="1" i="1" dirty="0" smtClean="0">
                <a:solidFill>
                  <a:srgbClr val="FF0000"/>
                </a:solidFill>
              </a:rPr>
              <a:t>1.0</a:t>
            </a:r>
            <a:r>
              <a:rPr lang="en-US" sz="2800" b="1" i="1" dirty="0" smtClean="0">
                <a:solidFill>
                  <a:schemeClr val="accent1">
                    <a:lumMod val="20000"/>
                    <a:lumOff val="80000"/>
                  </a:schemeClr>
                </a:solidFill>
              </a:rPr>
              <a:t> g</a:t>
            </a:r>
          </a:p>
          <a:p>
            <a:r>
              <a:rPr lang="en-US" sz="2800" b="1" i="1" dirty="0" smtClean="0">
                <a:solidFill>
                  <a:schemeClr val="accent1">
                    <a:lumMod val="20000"/>
                    <a:lumOff val="80000"/>
                  </a:schemeClr>
                </a:solidFill>
              </a:rPr>
              <a:t>EPA Hwy   </a:t>
            </a:r>
            <a:r>
              <a:rPr lang="en-US" sz="3600" b="1" i="1" dirty="0" smtClean="0">
                <a:solidFill>
                  <a:srgbClr val="FF0000"/>
                </a:solidFill>
              </a:rPr>
              <a:t>26</a:t>
            </a:r>
            <a:r>
              <a:rPr lang="en-US" sz="2800" b="1" i="1" dirty="0" smtClean="0">
                <a:solidFill>
                  <a:schemeClr val="accent1">
                    <a:lumMod val="20000"/>
                    <a:lumOff val="80000"/>
                  </a:schemeClr>
                </a:solidFill>
              </a:rPr>
              <a:t> MPG</a:t>
            </a:r>
            <a:endParaRPr lang="en-US" sz="2800" dirty="0">
              <a:solidFill>
                <a:schemeClr val="accent1">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3"/>
          <p:cNvSpPr txBox="1">
            <a:spLocks noChangeArrowheads="1"/>
          </p:cNvSpPr>
          <p:nvPr/>
        </p:nvSpPr>
        <p:spPr bwMode="auto">
          <a:xfrm>
            <a:off x="304800" y="76200"/>
            <a:ext cx="2278063" cy="584200"/>
          </a:xfrm>
          <a:prstGeom prst="rect">
            <a:avLst/>
          </a:prstGeom>
          <a:noFill/>
          <a:ln w="9525">
            <a:noFill/>
            <a:miter lim="800000"/>
            <a:headEnd/>
            <a:tailEnd/>
          </a:ln>
        </p:spPr>
        <p:txBody>
          <a:bodyPr wrap="none">
            <a:spAutoFit/>
          </a:bodyPr>
          <a:lstStyle/>
          <a:p>
            <a:r>
              <a:rPr lang="en-US" sz="3200" b="1" u="sng"/>
              <a:t>Key points</a:t>
            </a:r>
          </a:p>
        </p:txBody>
      </p:sp>
      <p:sp>
        <p:nvSpPr>
          <p:cNvPr id="25" name="Rectangle 24"/>
          <p:cNvSpPr/>
          <p:nvPr/>
        </p:nvSpPr>
        <p:spPr>
          <a:xfrm>
            <a:off x="228600" y="814388"/>
            <a:ext cx="8686800" cy="6029343"/>
          </a:xfrm>
          <a:prstGeom prst="rect">
            <a:avLst/>
          </a:prstGeom>
        </p:spPr>
        <p:txBody>
          <a:bodyPr>
            <a:spAutoFit/>
          </a:bodyPr>
          <a:lstStyle/>
          <a:p>
            <a:pPr marL="342900" indent="-342900" eaLnBrk="0" hangingPunct="0">
              <a:lnSpc>
                <a:spcPct val="90000"/>
              </a:lnSpc>
              <a:spcBef>
                <a:spcPct val="20000"/>
              </a:spcBef>
              <a:defRPr/>
            </a:pPr>
            <a:r>
              <a:rPr lang="en-US" sz="2000" b="1" kern="0" dirty="0"/>
              <a:t>2010 Grand Sport is a new separate Corvette model</a:t>
            </a:r>
          </a:p>
          <a:p>
            <a:pPr marL="285750" indent="-285750" eaLnBrk="0" hangingPunct="0">
              <a:lnSpc>
                <a:spcPct val="90000"/>
              </a:lnSpc>
              <a:spcBef>
                <a:spcPct val="20000"/>
              </a:spcBef>
              <a:buFont typeface="Arial" pitchFamily="34" charset="0"/>
              <a:buChar char="•"/>
              <a:defRPr/>
            </a:pPr>
            <a:r>
              <a:rPr lang="en-US" sz="1800" i="1" kern="0" dirty="0"/>
              <a:t>Grand Sport replaces the Z51 Performance Package as the highest performance LS3 powered Corvette</a:t>
            </a:r>
          </a:p>
          <a:p>
            <a:pPr marL="285750" indent="-285750" eaLnBrk="0" hangingPunct="0">
              <a:lnSpc>
                <a:spcPct val="90000"/>
              </a:lnSpc>
              <a:spcBef>
                <a:spcPct val="20000"/>
              </a:spcBef>
              <a:buFont typeface="Arial" pitchFamily="34" charset="0"/>
              <a:buChar char="•"/>
              <a:defRPr/>
            </a:pPr>
            <a:r>
              <a:rPr lang="en-US" sz="1800" i="1" kern="0" dirty="0"/>
              <a:t>Grand Sport has serious performance hardware to make it the highest performance removable roof coupe and convertible</a:t>
            </a:r>
          </a:p>
          <a:p>
            <a:pPr marL="285750" indent="-285750" eaLnBrk="0" hangingPunct="0">
              <a:lnSpc>
                <a:spcPct val="90000"/>
              </a:lnSpc>
              <a:spcBef>
                <a:spcPct val="20000"/>
              </a:spcBef>
              <a:buFont typeface="Arial" pitchFamily="34" charset="0"/>
              <a:buChar char="•"/>
              <a:defRPr/>
            </a:pPr>
            <a:r>
              <a:rPr lang="en-US" sz="1800" i="1" kern="0" dirty="0"/>
              <a:t>Grand Sport is the highest performance automatic Corvette</a:t>
            </a:r>
          </a:p>
          <a:p>
            <a:pPr marL="285750" indent="-285750" eaLnBrk="0" hangingPunct="0">
              <a:lnSpc>
                <a:spcPct val="90000"/>
              </a:lnSpc>
              <a:spcBef>
                <a:spcPct val="20000"/>
              </a:spcBef>
              <a:buFont typeface="Arial" pitchFamily="34" charset="0"/>
              <a:buChar char="•"/>
              <a:defRPr/>
            </a:pPr>
            <a:r>
              <a:rPr lang="en-US" sz="1800" i="1" kern="0" dirty="0" smtClean="0"/>
              <a:t>Grand </a:t>
            </a:r>
            <a:r>
              <a:rPr lang="en-US" sz="1800" i="1" kern="0" dirty="0"/>
              <a:t>Sport manual coupe includes standard Z52 dry sump performance package and is the recommended choice for the track</a:t>
            </a:r>
          </a:p>
          <a:p>
            <a:pPr marL="285750" indent="-285750" eaLnBrk="0" hangingPunct="0">
              <a:lnSpc>
                <a:spcPct val="90000"/>
              </a:lnSpc>
              <a:spcBef>
                <a:spcPct val="20000"/>
              </a:spcBef>
              <a:buFont typeface="Arial" pitchFamily="34" charset="0"/>
              <a:buChar char="•"/>
              <a:defRPr/>
            </a:pPr>
            <a:r>
              <a:rPr lang="en-US" sz="1800" i="1" kern="0" dirty="0"/>
              <a:t>Z52 is n/a for convertible or and coupe with automatic </a:t>
            </a:r>
          </a:p>
          <a:p>
            <a:pPr marL="285750" indent="-285750" eaLnBrk="0" hangingPunct="0">
              <a:lnSpc>
                <a:spcPct val="90000"/>
              </a:lnSpc>
              <a:spcBef>
                <a:spcPct val="20000"/>
              </a:spcBef>
              <a:buFont typeface="Arial" pitchFamily="34" charset="0"/>
              <a:buChar char="•"/>
              <a:defRPr/>
            </a:pPr>
            <a:r>
              <a:rPr lang="en-US" sz="1800" i="1" kern="0" dirty="0">
                <a:solidFill>
                  <a:srgbClr val="FF0000"/>
                </a:solidFill>
              </a:rPr>
              <a:t>PRICING IS NOT ANNOUNCED  !!!!!</a:t>
            </a:r>
          </a:p>
          <a:p>
            <a:pPr marL="285750" indent="-285750" eaLnBrk="0" hangingPunct="0">
              <a:lnSpc>
                <a:spcPct val="90000"/>
              </a:lnSpc>
              <a:spcBef>
                <a:spcPct val="20000"/>
              </a:spcBef>
              <a:buFont typeface="Arial" pitchFamily="34" charset="0"/>
              <a:buChar char="•"/>
              <a:defRPr/>
            </a:pPr>
            <a:r>
              <a:rPr lang="en-US" sz="1800" i="1" kern="0" dirty="0"/>
              <a:t>If asked for pricing all we can say it will cost less than the Z06 more than standard Corvette</a:t>
            </a:r>
          </a:p>
          <a:p>
            <a:pPr marL="285750" indent="-285750" eaLnBrk="0" hangingPunct="0">
              <a:lnSpc>
                <a:spcPct val="90000"/>
              </a:lnSpc>
              <a:spcBef>
                <a:spcPct val="20000"/>
              </a:spcBef>
              <a:buFont typeface="Arial" pitchFamily="34" charset="0"/>
              <a:buChar char="•"/>
              <a:defRPr/>
            </a:pPr>
            <a:r>
              <a:rPr lang="en-US" sz="1800" i="1" kern="0" dirty="0"/>
              <a:t>2010 Order guides </a:t>
            </a:r>
            <a:r>
              <a:rPr lang="en-US" sz="1800" i="1" kern="0" dirty="0" smtClean="0"/>
              <a:t>went </a:t>
            </a:r>
            <a:r>
              <a:rPr lang="en-US" sz="1800" i="1" kern="0" dirty="0"/>
              <a:t>to dealers May 4</a:t>
            </a:r>
          </a:p>
          <a:p>
            <a:pPr marL="285750" indent="-285750" eaLnBrk="0" hangingPunct="0">
              <a:lnSpc>
                <a:spcPct val="90000"/>
              </a:lnSpc>
              <a:spcBef>
                <a:spcPct val="20000"/>
              </a:spcBef>
              <a:buFont typeface="Arial" pitchFamily="34" charset="0"/>
              <a:buChar char="•"/>
              <a:defRPr/>
            </a:pPr>
            <a:r>
              <a:rPr lang="en-US" sz="1800" i="1" kern="0" dirty="0"/>
              <a:t>Z06 remains a very unique model as the lightest most focused Corvette available with it’s 7.0 (427) LS7 505hp, aluminum frame fixed roof structure and carbon fiber fenders/floors etc. </a:t>
            </a:r>
          </a:p>
          <a:p>
            <a:pPr marL="285750" indent="-285750" eaLnBrk="0" hangingPunct="0">
              <a:lnSpc>
                <a:spcPct val="90000"/>
              </a:lnSpc>
              <a:spcBef>
                <a:spcPct val="20000"/>
              </a:spcBef>
              <a:buFont typeface="Arial" pitchFamily="34" charset="0"/>
              <a:buChar char="•"/>
              <a:defRPr/>
            </a:pPr>
            <a:r>
              <a:rPr lang="en-US" sz="1800" i="1" kern="0" dirty="0"/>
              <a:t>Z06 and ZR1 will continue </a:t>
            </a:r>
          </a:p>
          <a:p>
            <a:pPr marL="285750" indent="-285750" eaLnBrk="0" hangingPunct="0">
              <a:lnSpc>
                <a:spcPct val="90000"/>
              </a:lnSpc>
              <a:spcBef>
                <a:spcPct val="20000"/>
              </a:spcBef>
              <a:defRPr/>
            </a:pPr>
            <a:endParaRPr lang="en-US" sz="1800" i="1" kern="0" dirty="0"/>
          </a:p>
          <a:p>
            <a:pPr marL="285750" indent="-285750" eaLnBrk="0" hangingPunct="0">
              <a:lnSpc>
                <a:spcPct val="90000"/>
              </a:lnSpc>
              <a:spcBef>
                <a:spcPct val="20000"/>
              </a:spcBef>
              <a:buFont typeface="Arial" pitchFamily="34" charset="0"/>
              <a:buChar char="•"/>
              <a:defRPr/>
            </a:pPr>
            <a:endParaRPr lang="en-US" sz="1600" i="1" kern="0" dirty="0"/>
          </a:p>
          <a:p>
            <a:pPr marL="285750" indent="-285750" eaLnBrk="0" hangingPunct="0">
              <a:lnSpc>
                <a:spcPct val="90000"/>
              </a:lnSpc>
              <a:spcBef>
                <a:spcPct val="20000"/>
              </a:spcBef>
              <a:buFont typeface="Arial" pitchFamily="34" charset="0"/>
              <a:buChar char="•"/>
              <a:defRPr/>
            </a:pPr>
            <a:endParaRPr lang="en-US" sz="1600" i="1" kern="0" dirty="0"/>
          </a:p>
          <a:p>
            <a:pPr marL="285750" indent="-285750" eaLnBrk="0" hangingPunct="0">
              <a:lnSpc>
                <a:spcPct val="90000"/>
              </a:lnSpc>
              <a:spcBef>
                <a:spcPct val="20000"/>
              </a:spcBef>
              <a:buFont typeface="Arial" pitchFamily="34" charset="0"/>
              <a:buChar char="•"/>
              <a:defRPr/>
            </a:pPr>
            <a:endParaRPr lang="en-US" sz="1600" i="1"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98438"/>
            <a:ext cx="8229600" cy="411162"/>
          </a:xfrm>
        </p:spPr>
        <p:txBody>
          <a:bodyPr/>
          <a:lstStyle/>
          <a:p>
            <a:r>
              <a:rPr lang="en-US" sz="3200" b="1" i="1" dirty="0" smtClean="0"/>
              <a:t>2010 Corvette Grand Sport – RPO Z16</a:t>
            </a:r>
          </a:p>
        </p:txBody>
      </p:sp>
      <p:sp>
        <p:nvSpPr>
          <p:cNvPr id="12291" name="Rectangle 3"/>
          <p:cNvSpPr>
            <a:spLocks noGrp="1" noChangeArrowheads="1"/>
          </p:cNvSpPr>
          <p:nvPr>
            <p:ph type="body" idx="1"/>
          </p:nvPr>
        </p:nvSpPr>
        <p:spPr>
          <a:xfrm>
            <a:off x="304800" y="723900"/>
            <a:ext cx="8610600" cy="6400800"/>
          </a:xfrm>
        </p:spPr>
        <p:txBody>
          <a:bodyPr/>
          <a:lstStyle/>
          <a:p>
            <a:pPr>
              <a:lnSpc>
                <a:spcPct val="90000"/>
              </a:lnSpc>
            </a:pPr>
            <a:r>
              <a:rPr lang="en-US" sz="2000" b="1" dirty="0" smtClean="0"/>
              <a:t>2010 Grand Sport content </a:t>
            </a:r>
          </a:p>
          <a:p>
            <a:pPr lvl="1">
              <a:lnSpc>
                <a:spcPct val="90000"/>
              </a:lnSpc>
            </a:pPr>
            <a:r>
              <a:rPr lang="en-US" sz="1600" dirty="0" smtClean="0"/>
              <a:t>Grand Sport – wider body coupe and convertible - aggressive look</a:t>
            </a:r>
          </a:p>
          <a:p>
            <a:pPr lvl="1">
              <a:lnSpc>
                <a:spcPct val="90000"/>
              </a:lnSpc>
            </a:pPr>
            <a:r>
              <a:rPr lang="en-US" sz="1600" dirty="0" smtClean="0"/>
              <a:t>Goodyear F1 supercar tires - wider size – 275/35-18x9.5 and 325/30-19x12</a:t>
            </a:r>
          </a:p>
          <a:p>
            <a:pPr lvl="1">
              <a:lnSpc>
                <a:spcPct val="90000"/>
              </a:lnSpc>
            </a:pPr>
            <a:r>
              <a:rPr lang="en-US" sz="1600" dirty="0" smtClean="0"/>
              <a:t>New Grand Sport specific wheels: Silver, Competition Gray or Chrome</a:t>
            </a:r>
          </a:p>
          <a:p>
            <a:pPr lvl="1">
              <a:lnSpc>
                <a:spcPct val="90000"/>
              </a:lnSpc>
            </a:pPr>
            <a:r>
              <a:rPr lang="en-US" sz="1600" dirty="0" smtClean="0"/>
              <a:t>Specific unique fender design and integrated Grand Sport badge in cove</a:t>
            </a:r>
          </a:p>
          <a:p>
            <a:pPr lvl="1">
              <a:lnSpc>
                <a:spcPct val="90000"/>
              </a:lnSpc>
            </a:pPr>
            <a:r>
              <a:rPr lang="en-US" sz="1600" dirty="0" smtClean="0"/>
              <a:t>Front splitter and tall rear spoiler</a:t>
            </a:r>
          </a:p>
          <a:p>
            <a:pPr lvl="1">
              <a:lnSpc>
                <a:spcPct val="90000"/>
              </a:lnSpc>
            </a:pPr>
            <a:r>
              <a:rPr lang="en-US" sz="1600" dirty="0" smtClean="0"/>
              <a:t>Functional brake ducts and extra cooling</a:t>
            </a:r>
          </a:p>
          <a:p>
            <a:pPr lvl="1">
              <a:lnSpc>
                <a:spcPct val="90000"/>
              </a:lnSpc>
            </a:pPr>
            <a:r>
              <a:rPr lang="en-US" sz="1600" dirty="0" smtClean="0"/>
              <a:t>Larger 6-piston 14” front &amp; 4-piston 13.4“ rear brakes with silver painted calipers</a:t>
            </a:r>
          </a:p>
          <a:p>
            <a:pPr lvl="1">
              <a:lnSpc>
                <a:spcPct val="90000"/>
              </a:lnSpc>
            </a:pPr>
            <a:r>
              <a:rPr lang="en-US" sz="1600" dirty="0" smtClean="0"/>
              <a:t>Specific manual transmission ratios and automatic transmission rear axle ratio</a:t>
            </a:r>
          </a:p>
          <a:p>
            <a:pPr lvl="1">
              <a:lnSpc>
                <a:spcPct val="90000"/>
              </a:lnSpc>
            </a:pPr>
            <a:r>
              <a:rPr lang="en-US" sz="1600" dirty="0" smtClean="0"/>
              <a:t>More aggressive shocks, stabilizer bars, and springs</a:t>
            </a:r>
          </a:p>
          <a:p>
            <a:pPr lvl="1">
              <a:lnSpc>
                <a:spcPct val="90000"/>
              </a:lnSpc>
            </a:pPr>
            <a:r>
              <a:rPr lang="en-US" sz="1600" dirty="0" smtClean="0"/>
              <a:t>Z52 dry sump package with rear battery and diff cooler on manual coupe</a:t>
            </a:r>
          </a:p>
          <a:p>
            <a:pPr lvl="1">
              <a:lnSpc>
                <a:spcPct val="90000"/>
              </a:lnSpc>
            </a:pPr>
            <a:r>
              <a:rPr lang="en-US" sz="1600" dirty="0" smtClean="0"/>
              <a:t>1LT / 2LT / 3LT / 4LT packages, all exterior colors and interior colors available</a:t>
            </a:r>
          </a:p>
          <a:p>
            <a:pPr lvl="1">
              <a:lnSpc>
                <a:spcPct val="90000"/>
              </a:lnSpc>
            </a:pPr>
            <a:r>
              <a:rPr lang="en-US" sz="1600" dirty="0" smtClean="0"/>
              <a:t>Heritage package with fender hash mark stripes (4 colors) and special two-tone seats with ‘Grand Sport’ embroidery available option </a:t>
            </a:r>
            <a:endParaRPr lang="en-US" dirty="0" smtClean="0"/>
          </a:p>
          <a:p>
            <a:pPr>
              <a:lnSpc>
                <a:spcPct val="90000"/>
              </a:lnSpc>
            </a:pPr>
            <a:r>
              <a:rPr lang="en-US" sz="2000" b="1" dirty="0" smtClean="0"/>
              <a:t>2010 Grand Sport Benefits</a:t>
            </a:r>
          </a:p>
          <a:p>
            <a:pPr lvl="1">
              <a:lnSpc>
                <a:spcPct val="90000"/>
              </a:lnSpc>
            </a:pPr>
            <a:r>
              <a:rPr lang="en-US" sz="1600" dirty="0" smtClean="0"/>
              <a:t>1.0 g lateral acceleration </a:t>
            </a:r>
            <a:r>
              <a:rPr lang="en-US" sz="1600" dirty="0" err="1" smtClean="0"/>
              <a:t>vs</a:t>
            </a:r>
            <a:r>
              <a:rPr lang="en-US" sz="1600" dirty="0" smtClean="0"/>
              <a:t> .92 g standard and .98 g previous Z51</a:t>
            </a:r>
          </a:p>
          <a:p>
            <a:pPr lvl="1">
              <a:lnSpc>
                <a:spcPct val="90000"/>
              </a:lnSpc>
            </a:pPr>
            <a:r>
              <a:rPr lang="en-US" sz="1600" dirty="0" smtClean="0"/>
              <a:t>0.2 seconds 0-60 benefit </a:t>
            </a:r>
            <a:r>
              <a:rPr lang="en-US" sz="1600" dirty="0" err="1" smtClean="0"/>
              <a:t>vs</a:t>
            </a:r>
            <a:r>
              <a:rPr lang="en-US" sz="1600" dirty="0" smtClean="0"/>
              <a:t> standard (4.0 </a:t>
            </a:r>
            <a:r>
              <a:rPr lang="en-US" sz="1600" dirty="0" err="1" smtClean="0"/>
              <a:t>vs</a:t>
            </a:r>
            <a:r>
              <a:rPr lang="en-US" sz="1600" dirty="0" smtClean="0"/>
              <a:t> 4.2)</a:t>
            </a:r>
          </a:p>
          <a:p>
            <a:pPr lvl="1">
              <a:lnSpc>
                <a:spcPct val="90000"/>
              </a:lnSpc>
            </a:pPr>
            <a:r>
              <a:rPr lang="en-US" sz="1600" dirty="0" smtClean="0"/>
              <a:t>Coupe with removable roof and Convertible models  (Z06’s are fixed roof only)</a:t>
            </a:r>
          </a:p>
          <a:p>
            <a:pPr lvl="1">
              <a:lnSpc>
                <a:spcPct val="90000"/>
              </a:lnSpc>
            </a:pPr>
            <a:r>
              <a:rPr lang="en-US" sz="1600" dirty="0" smtClean="0"/>
              <a:t>6-speed paddle shift automatic available (Z06’s are manual only)</a:t>
            </a:r>
          </a:p>
          <a:p>
            <a:pPr lvl="1">
              <a:lnSpc>
                <a:spcPct val="90000"/>
              </a:lnSpc>
            </a:pPr>
            <a:r>
              <a:rPr lang="en-US" sz="1600" dirty="0" smtClean="0"/>
              <a:t>26 mpg highway rating </a:t>
            </a:r>
            <a:r>
              <a:rPr lang="en-US" sz="1600" dirty="0" err="1" smtClean="0"/>
              <a:t>vs</a:t>
            </a:r>
            <a:r>
              <a:rPr lang="en-US" sz="1600" dirty="0" smtClean="0"/>
              <a:t> 24 mpg for Z06</a:t>
            </a:r>
          </a:p>
          <a:p>
            <a:pPr lvl="1">
              <a:lnSpc>
                <a:spcPct val="90000"/>
              </a:lnSpc>
            </a:pPr>
            <a:r>
              <a:rPr lang="en-US" sz="1600" dirty="0" smtClean="0"/>
              <a:t> Less expensive </a:t>
            </a:r>
            <a:r>
              <a:rPr lang="en-US" sz="1600" dirty="0" err="1" smtClean="0"/>
              <a:t>vs</a:t>
            </a:r>
            <a:r>
              <a:rPr lang="en-US" sz="1600" dirty="0" smtClean="0"/>
              <a:t> Z06 </a:t>
            </a:r>
          </a:p>
          <a:p>
            <a:pPr lvl="1">
              <a:lnSpc>
                <a:spcPct val="90000"/>
              </a:lnSpc>
              <a:buFontTx/>
              <a:buNone/>
            </a:pPr>
            <a:endParaRPr lang="en-US" sz="1600" dirty="0" smtClean="0"/>
          </a:p>
          <a:p>
            <a:pPr lvl="1">
              <a:lnSpc>
                <a:spcPct val="90000"/>
              </a:lnSpc>
            </a:pPr>
            <a:endParaRPr lang="en-US" sz="5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28600" y="381000"/>
            <a:ext cx="8229600" cy="5662613"/>
          </a:xfrm>
          <a:prstGeom prst="rect">
            <a:avLst/>
          </a:prstGeom>
          <a:noFill/>
          <a:ln w="9525">
            <a:noFill/>
            <a:miter lim="800000"/>
            <a:headEnd/>
            <a:tailEnd/>
          </a:ln>
        </p:spPr>
        <p:txBody>
          <a:bodyPr>
            <a:spAutoFit/>
          </a:bodyPr>
          <a:lstStyle/>
          <a:p>
            <a:pPr>
              <a:lnSpc>
                <a:spcPct val="80000"/>
              </a:lnSpc>
            </a:pPr>
            <a:r>
              <a:rPr lang="en-US" sz="2000"/>
              <a:t>HISTORY of Grand Sport</a:t>
            </a:r>
          </a:p>
          <a:p>
            <a:pPr>
              <a:lnSpc>
                <a:spcPct val="80000"/>
              </a:lnSpc>
            </a:pPr>
            <a:endParaRPr lang="en-US" sz="2000"/>
          </a:p>
          <a:p>
            <a:pPr>
              <a:lnSpc>
                <a:spcPct val="80000"/>
              </a:lnSpc>
            </a:pPr>
            <a:r>
              <a:rPr lang="en-US" sz="2000" u="sng"/>
              <a:t>1963 </a:t>
            </a:r>
          </a:p>
          <a:p>
            <a:pPr>
              <a:lnSpc>
                <a:spcPct val="80000"/>
              </a:lnSpc>
            </a:pPr>
            <a:r>
              <a:rPr lang="en-US" sz="2000"/>
              <a:t>Corvette purpose-built race car to win Sebring and Le Mans</a:t>
            </a:r>
          </a:p>
          <a:p>
            <a:pPr>
              <a:lnSpc>
                <a:spcPct val="80000"/>
              </a:lnSpc>
            </a:pPr>
            <a:r>
              <a:rPr lang="en-US" sz="2000"/>
              <a:t/>
            </a:r>
            <a:br>
              <a:rPr lang="en-US" sz="2000"/>
            </a:br>
            <a:r>
              <a:rPr lang="en-US" sz="2000"/>
              <a:t>The envisioned </a:t>
            </a:r>
            <a:r>
              <a:rPr lang="en-US" sz="2000">
                <a:solidFill>
                  <a:srgbClr val="FF0000"/>
                </a:solidFill>
              </a:rPr>
              <a:t>G</a:t>
            </a:r>
            <a:r>
              <a:rPr lang="en-US" sz="2000"/>
              <a:t>rand </a:t>
            </a:r>
            <a:r>
              <a:rPr lang="en-US" sz="2000">
                <a:solidFill>
                  <a:srgbClr val="FF0000"/>
                </a:solidFill>
              </a:rPr>
              <a:t>S</a:t>
            </a:r>
            <a:r>
              <a:rPr lang="en-US" sz="2000"/>
              <a:t>port would be the ultimate Corvette, a lightweight, powerful factory built racer. </a:t>
            </a:r>
          </a:p>
          <a:p>
            <a:pPr>
              <a:lnSpc>
                <a:spcPct val="80000"/>
              </a:lnSpc>
            </a:pPr>
            <a:endParaRPr lang="en-US" sz="2000"/>
          </a:p>
          <a:p>
            <a:pPr>
              <a:lnSpc>
                <a:spcPct val="80000"/>
              </a:lnSpc>
            </a:pPr>
            <a:r>
              <a:rPr lang="en-US" sz="2000"/>
              <a:t>Only 5 were built out of the planned 125.</a:t>
            </a:r>
          </a:p>
          <a:p>
            <a:pPr>
              <a:lnSpc>
                <a:spcPct val="80000"/>
              </a:lnSpc>
            </a:pPr>
            <a:endParaRPr lang="en-US" sz="2000"/>
          </a:p>
          <a:p>
            <a:pPr>
              <a:lnSpc>
                <a:spcPct val="80000"/>
              </a:lnSpc>
            </a:pPr>
            <a:r>
              <a:rPr lang="en-US" sz="2000" u="sng"/>
              <a:t>1996 </a:t>
            </a:r>
          </a:p>
          <a:p>
            <a:pPr>
              <a:lnSpc>
                <a:spcPct val="80000"/>
              </a:lnSpc>
            </a:pPr>
            <a:r>
              <a:rPr lang="en-US" sz="2000"/>
              <a:t>The Corvette Design Team wanted to do a fitting 'close' for the long-running C4 body style.  </a:t>
            </a:r>
          </a:p>
          <a:p>
            <a:pPr>
              <a:lnSpc>
                <a:spcPct val="80000"/>
              </a:lnSpc>
            </a:pPr>
            <a:endParaRPr lang="en-US" sz="2000"/>
          </a:p>
          <a:p>
            <a:pPr>
              <a:lnSpc>
                <a:spcPct val="80000"/>
              </a:lnSpc>
            </a:pPr>
            <a:r>
              <a:rPr lang="en-US" sz="2000"/>
              <a:t>Only 1000 were built all Blue with White stripes and red hash marks.  </a:t>
            </a:r>
          </a:p>
          <a:p>
            <a:pPr>
              <a:lnSpc>
                <a:spcPct val="80000"/>
              </a:lnSpc>
            </a:pPr>
            <a:endParaRPr lang="en-US" sz="2000"/>
          </a:p>
          <a:p>
            <a:pPr>
              <a:lnSpc>
                <a:spcPct val="90000"/>
              </a:lnSpc>
            </a:pPr>
            <a:r>
              <a:rPr lang="en-US" sz="2000"/>
              <a:t>The 1996 version used the standard Corvette engine (LT4) with wider ZR1 size wheels, tires, and chassis components. </a:t>
            </a:r>
          </a:p>
          <a:p>
            <a:pPr>
              <a:lnSpc>
                <a:spcPct val="90000"/>
              </a:lnSpc>
            </a:pPr>
            <a:endParaRPr lang="en-US" sz="2000"/>
          </a:p>
          <a:p>
            <a:pPr>
              <a:lnSpc>
                <a:spcPct val="90000"/>
              </a:lnSpc>
            </a:pPr>
            <a:r>
              <a:rPr lang="en-US" sz="2000"/>
              <a:t>   The 2010 version will use the standard Corvette engine with wider Z06 size wheels, tires, brakes, and chassis.</a:t>
            </a:r>
          </a:p>
          <a:p>
            <a:pPr>
              <a:lnSpc>
                <a:spcPct val="80000"/>
              </a:lnSpc>
            </a:pPr>
            <a:endParaRPr lang="en-US"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xfrm>
            <a:off x="6591300" y="6413500"/>
            <a:ext cx="2590800" cy="457200"/>
          </a:xfrm>
          <a:noFill/>
        </p:spPr>
        <p:txBody>
          <a:bodyPr/>
          <a:lstStyle/>
          <a:p>
            <a:fld id="{D28F7807-A1D6-4559-AB6D-DFA235E23930}" type="slidenum">
              <a:rPr lang="en-US" smtClean="0"/>
              <a:pPr/>
              <a:t>5</a:t>
            </a:fld>
            <a:endParaRPr lang="en-US" smtClean="0"/>
          </a:p>
        </p:txBody>
      </p:sp>
      <p:sp>
        <p:nvSpPr>
          <p:cNvPr id="14339" name="Rectangle 3"/>
          <p:cNvSpPr>
            <a:spLocks noChangeArrowheads="1"/>
          </p:cNvSpPr>
          <p:nvPr/>
        </p:nvSpPr>
        <p:spPr bwMode="auto">
          <a:xfrm>
            <a:off x="331788" y="106363"/>
            <a:ext cx="8439150" cy="5135562"/>
          </a:xfrm>
          <a:prstGeom prst="rect">
            <a:avLst/>
          </a:prstGeom>
          <a:noFill/>
          <a:ln w="9525">
            <a:noFill/>
            <a:miter lim="800000"/>
            <a:headEnd/>
            <a:tailEnd/>
          </a:ln>
        </p:spPr>
        <p:txBody>
          <a:bodyPr/>
          <a:lstStyle/>
          <a:p>
            <a:pPr marL="338138" indent="-338138">
              <a:lnSpc>
                <a:spcPct val="120000"/>
              </a:lnSpc>
              <a:spcBef>
                <a:spcPct val="20000"/>
              </a:spcBef>
            </a:pPr>
            <a:r>
              <a:rPr lang="en-US" sz="2000" b="1" dirty="0">
                <a:latin typeface="Trebuchet MS" pitchFamily="34" charset="0"/>
              </a:rPr>
              <a:t>2010 Corvette News</a:t>
            </a:r>
            <a:endParaRPr lang="en-US" sz="2000" dirty="0">
              <a:latin typeface="Trebuchet MS" pitchFamily="34" charset="0"/>
            </a:endParaRPr>
          </a:p>
          <a:p>
            <a:pPr marL="338138" indent="-338138">
              <a:lnSpc>
                <a:spcPct val="120000"/>
              </a:lnSpc>
              <a:spcBef>
                <a:spcPct val="20000"/>
              </a:spcBef>
              <a:buFontTx/>
              <a:buChar char="•"/>
            </a:pPr>
            <a:r>
              <a:rPr lang="en-US" sz="1400" b="1" dirty="0">
                <a:latin typeface="Trebuchet MS" pitchFamily="34" charset="0"/>
              </a:rPr>
              <a:t>NEW Grand Sport Model – Coupe or Convertible</a:t>
            </a:r>
          </a:p>
          <a:p>
            <a:pPr marL="338138" indent="-338138">
              <a:lnSpc>
                <a:spcPct val="120000"/>
              </a:lnSpc>
              <a:spcBef>
                <a:spcPct val="20000"/>
              </a:spcBef>
              <a:buFontTx/>
              <a:buChar char="•"/>
            </a:pPr>
            <a:r>
              <a:rPr lang="en-US" sz="1400" b="1" dirty="0">
                <a:latin typeface="Trebuchet MS" pitchFamily="34" charset="0"/>
              </a:rPr>
              <a:t>Grand Sport Heritage Package with Iconic Hash mark Stripes and Seat Embroidery</a:t>
            </a:r>
          </a:p>
          <a:p>
            <a:pPr marL="338138" indent="-338138">
              <a:lnSpc>
                <a:spcPct val="120000"/>
              </a:lnSpc>
              <a:spcBef>
                <a:spcPct val="20000"/>
              </a:spcBef>
              <a:buFontTx/>
              <a:buChar char="•"/>
            </a:pPr>
            <a:r>
              <a:rPr lang="en-US" sz="1400" b="1" dirty="0">
                <a:latin typeface="Trebuchet MS" pitchFamily="34" charset="0"/>
              </a:rPr>
              <a:t>Grand Sport coupe manual with Z52 Dry Sump Performance Package standard includes rear mounted battery and differential cooler</a:t>
            </a:r>
          </a:p>
          <a:p>
            <a:pPr marL="338138" indent="-338138">
              <a:lnSpc>
                <a:spcPct val="120000"/>
              </a:lnSpc>
              <a:spcBef>
                <a:spcPct val="20000"/>
              </a:spcBef>
              <a:buFontTx/>
              <a:buChar char="•"/>
            </a:pPr>
            <a:r>
              <a:rPr lang="en-US" sz="1400" b="1" dirty="0">
                <a:latin typeface="Trebuchet MS" pitchFamily="34" charset="0"/>
              </a:rPr>
              <a:t>Torch Red is back – Z06 and ZR1 available in all 8 colors for the 1</a:t>
            </a:r>
            <a:r>
              <a:rPr lang="en-US" sz="1400" b="1" baseline="30000" dirty="0">
                <a:latin typeface="Trebuchet MS" pitchFamily="34" charset="0"/>
              </a:rPr>
              <a:t>st</a:t>
            </a:r>
            <a:r>
              <a:rPr lang="en-US" sz="1400" b="1" dirty="0">
                <a:latin typeface="Trebuchet MS" pitchFamily="34" charset="0"/>
              </a:rPr>
              <a:t> time</a:t>
            </a:r>
          </a:p>
          <a:p>
            <a:pPr marL="338138" indent="-338138">
              <a:lnSpc>
                <a:spcPct val="120000"/>
              </a:lnSpc>
              <a:spcBef>
                <a:spcPct val="20000"/>
              </a:spcBef>
              <a:buFontTx/>
              <a:buChar char="•"/>
            </a:pPr>
            <a:r>
              <a:rPr lang="en-US" sz="1400" b="1" dirty="0">
                <a:latin typeface="Trebuchet MS" pitchFamily="34" charset="0"/>
              </a:rPr>
              <a:t>Launch Control standard with all manual transmissions</a:t>
            </a:r>
          </a:p>
          <a:p>
            <a:pPr marL="338138" indent="-338138">
              <a:lnSpc>
                <a:spcPct val="120000"/>
              </a:lnSpc>
              <a:spcBef>
                <a:spcPct val="20000"/>
              </a:spcBef>
              <a:buFontTx/>
              <a:buChar char="•"/>
            </a:pPr>
            <a:r>
              <a:rPr lang="en-US" sz="1400" b="1" dirty="0">
                <a:latin typeface="Trebuchet MS" pitchFamily="34" charset="0"/>
              </a:rPr>
              <a:t>6-speed paddle shift automatic - Push and hold feature allows easy return to auto mode using’+’ paddle</a:t>
            </a:r>
          </a:p>
          <a:p>
            <a:pPr marL="338138" indent="-338138">
              <a:lnSpc>
                <a:spcPct val="120000"/>
              </a:lnSpc>
              <a:spcBef>
                <a:spcPct val="20000"/>
              </a:spcBef>
              <a:buFontTx/>
              <a:buChar char="•"/>
            </a:pPr>
            <a:r>
              <a:rPr lang="en-US" sz="1400" b="1" dirty="0">
                <a:latin typeface="Trebuchet MS" pitchFamily="34" charset="0"/>
              </a:rPr>
              <a:t>Side Airbags standard on all Corvettes</a:t>
            </a:r>
          </a:p>
          <a:p>
            <a:pPr marL="338138" indent="-338138">
              <a:lnSpc>
                <a:spcPct val="120000"/>
              </a:lnSpc>
              <a:spcBef>
                <a:spcPct val="20000"/>
              </a:spcBef>
              <a:buFontTx/>
              <a:buChar char="•"/>
            </a:pPr>
            <a:r>
              <a:rPr lang="en-US" sz="1400" b="1" dirty="0">
                <a:latin typeface="Trebuchet MS" pitchFamily="34" charset="0"/>
              </a:rPr>
              <a:t>New interior console trim plates - Orbit and Gunmetal patterns</a:t>
            </a:r>
          </a:p>
          <a:p>
            <a:pPr marL="338138" indent="-338138">
              <a:lnSpc>
                <a:spcPct val="120000"/>
              </a:lnSpc>
              <a:spcBef>
                <a:spcPct val="20000"/>
              </a:spcBef>
              <a:buFontTx/>
              <a:buChar char="•"/>
            </a:pPr>
            <a:r>
              <a:rPr lang="en-US" sz="1400" b="1" dirty="0">
                <a:latin typeface="Trebuchet MS" pitchFamily="34" charset="0"/>
              </a:rPr>
              <a:t>Crossed flag logo embroidery seat option</a:t>
            </a:r>
          </a:p>
          <a:p>
            <a:pPr marL="338138" indent="-338138">
              <a:lnSpc>
                <a:spcPct val="120000"/>
              </a:lnSpc>
              <a:spcBef>
                <a:spcPct val="20000"/>
              </a:spcBef>
              <a:buFontTx/>
              <a:buChar char="•"/>
            </a:pPr>
            <a:r>
              <a:rPr lang="en-US" sz="1400" b="1" dirty="0">
                <a:latin typeface="Trebuchet MS" pitchFamily="34" charset="0"/>
              </a:rPr>
              <a:t>Convertible includes Z06 style tall spoiler</a:t>
            </a:r>
          </a:p>
          <a:p>
            <a:pPr marL="338138" indent="-338138">
              <a:lnSpc>
                <a:spcPct val="120000"/>
              </a:lnSpc>
              <a:spcBef>
                <a:spcPct val="20000"/>
              </a:spcBef>
              <a:buFontTx/>
              <a:buChar char="•"/>
            </a:pPr>
            <a:r>
              <a:rPr lang="en-US" sz="1400" b="1" dirty="0">
                <a:latin typeface="Trebuchet MS" pitchFamily="34" charset="0"/>
              </a:rPr>
              <a:t>Z06 and ZR1 now available with cashmere interior</a:t>
            </a:r>
          </a:p>
          <a:p>
            <a:pPr marL="338138" indent="-338138">
              <a:lnSpc>
                <a:spcPct val="120000"/>
              </a:lnSpc>
              <a:spcBef>
                <a:spcPct val="20000"/>
              </a:spcBef>
              <a:buFontTx/>
              <a:buChar char="•"/>
            </a:pPr>
            <a:r>
              <a:rPr lang="en-US" sz="1400" b="1" dirty="0">
                <a:latin typeface="Trebuchet MS" pitchFamily="34" charset="0"/>
              </a:rPr>
              <a:t>Z06 3LZ package now includes power sport seats and power passenger seat </a:t>
            </a:r>
          </a:p>
          <a:p>
            <a:pPr marL="338138" indent="-338138">
              <a:lnSpc>
                <a:spcPct val="120000"/>
              </a:lnSpc>
              <a:spcBef>
                <a:spcPct val="20000"/>
              </a:spcBef>
              <a:buFontTx/>
              <a:buChar char="•"/>
            </a:pPr>
            <a:r>
              <a:rPr lang="en-US" sz="1400" b="1" dirty="0">
                <a:latin typeface="Trebuchet MS" pitchFamily="34" charset="0"/>
              </a:rPr>
              <a:t>ZR1 includes PTM - Performance Traction Management Technology </a:t>
            </a:r>
          </a:p>
          <a:p>
            <a:pPr marL="795338" lvl="1" indent="-338138">
              <a:lnSpc>
                <a:spcPct val="120000"/>
              </a:lnSpc>
              <a:spcBef>
                <a:spcPct val="20000"/>
              </a:spcBef>
              <a:buFont typeface="Arial" charset="0"/>
              <a:buChar char="•"/>
            </a:pPr>
            <a:r>
              <a:rPr lang="en-US" sz="1000" b="1" dirty="0">
                <a:latin typeface="Trebuchet MS" pitchFamily="34" charset="0"/>
              </a:rPr>
              <a:t>PTM is an advanced system that integrates your Traction Control, Active Handling, and Selective Ride Control systems to enhance racetrack driving consistency and overall performance. With PTM you can now push full throttle while exiting a corner on a racetrack as the system automatically manages your overall acceleration dynamics</a:t>
            </a:r>
          </a:p>
          <a:p>
            <a:pPr marL="338138" indent="-338138">
              <a:lnSpc>
                <a:spcPct val="120000"/>
              </a:lnSpc>
              <a:spcBef>
                <a:spcPct val="20000"/>
              </a:spcBef>
              <a:buFontTx/>
              <a:buChar char="•"/>
            </a:pPr>
            <a:r>
              <a:rPr lang="en-US" sz="1400" b="1" dirty="0">
                <a:latin typeface="Trebuchet MS" pitchFamily="34" charset="0"/>
              </a:rPr>
              <a:t>Available Competition Gray wheels for ZR1</a:t>
            </a:r>
          </a:p>
          <a:p>
            <a:pPr marL="338138" indent="-338138">
              <a:lnSpc>
                <a:spcPct val="120000"/>
              </a:lnSpc>
              <a:spcBef>
                <a:spcPct val="20000"/>
              </a:spcBef>
              <a:buFontTx/>
              <a:buChar char="•"/>
            </a:pPr>
            <a:r>
              <a:rPr lang="en-US" sz="1400" b="1" dirty="0">
                <a:latin typeface="Trebuchet MS" pitchFamily="34" charset="0"/>
              </a:rPr>
              <a:t>1 year XM subscription included with 3LT – 2LZ – 3ZR option packages</a:t>
            </a:r>
          </a:p>
          <a:p>
            <a:pPr marL="338138" indent="-338138">
              <a:lnSpc>
                <a:spcPct val="120000"/>
              </a:lnSpc>
              <a:spcBef>
                <a:spcPct val="20000"/>
              </a:spcBef>
              <a:buFontTx/>
              <a:buChar char="•"/>
            </a:pPr>
            <a:r>
              <a:rPr lang="en-US" sz="1400" b="1" dirty="0">
                <a:latin typeface="Trebuchet MS" pitchFamily="34" charset="0"/>
              </a:rPr>
              <a:t>Cashmere custom leather wrapped interior – interim availability</a:t>
            </a:r>
          </a:p>
          <a:p>
            <a:pPr marL="338138" indent="-338138">
              <a:lnSpc>
                <a:spcPct val="120000"/>
              </a:lnSpc>
              <a:spcBef>
                <a:spcPct val="20000"/>
              </a:spcBef>
              <a:buFontTx/>
              <a:buChar char="•"/>
            </a:pPr>
            <a:endParaRPr lang="en-US" sz="1400" b="1" dirty="0">
              <a:latin typeface="Trebuchet MS" pitchFamily="34" charset="0"/>
            </a:endParaRPr>
          </a:p>
          <a:p>
            <a:pPr marL="338138" indent="-338138">
              <a:lnSpc>
                <a:spcPct val="120000"/>
              </a:lnSpc>
              <a:spcBef>
                <a:spcPct val="20000"/>
              </a:spcBef>
            </a:pPr>
            <a:endParaRPr lang="en-US" sz="1400" b="1" dirty="0">
              <a:latin typeface="Trebuchet MS" pitchFamily="34" charset="0"/>
            </a:endParaRPr>
          </a:p>
          <a:p>
            <a:pPr marL="338138" indent="-338138">
              <a:lnSpc>
                <a:spcPct val="120000"/>
              </a:lnSpc>
              <a:spcBef>
                <a:spcPct val="20000"/>
              </a:spcBef>
              <a:buFontTx/>
              <a:buChar char="•"/>
            </a:pPr>
            <a:endParaRPr lang="en-US" sz="1400" b="1" dirty="0">
              <a:latin typeface="Trebuchet MS" pitchFamily="34" charset="0"/>
            </a:endParaRPr>
          </a:p>
          <a:p>
            <a:pPr marL="338138" indent="-338138">
              <a:lnSpc>
                <a:spcPct val="120000"/>
              </a:lnSpc>
              <a:spcBef>
                <a:spcPct val="20000"/>
              </a:spcBef>
            </a:pPr>
            <a:endParaRPr lang="en-US" sz="2000" b="1" dirty="0">
              <a:latin typeface="Trebuchet MS"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79388" y="30163"/>
          <a:ext cx="10567987" cy="6491287"/>
        </p:xfrm>
        <a:graphic>
          <a:graphicData uri="http://schemas.openxmlformats.org/presentationml/2006/ole">
            <p:oleObj spid="_x0000_s1026" name="Worksheet" r:id="rId3" imgW="7467600" imgH="4619676" progId="Excel.Sheet.8">
              <p:embed/>
            </p:oleObj>
          </a:graphicData>
        </a:graphic>
      </p:graphicFrame>
      <p:graphicFrame>
        <p:nvGraphicFramePr>
          <p:cNvPr id="1027" name="Object 3"/>
          <p:cNvGraphicFramePr>
            <a:graphicFrameLocks noChangeAspect="1"/>
          </p:cNvGraphicFramePr>
          <p:nvPr/>
        </p:nvGraphicFramePr>
        <p:xfrm>
          <a:off x="4953000" y="1524000"/>
          <a:ext cx="4000500" cy="4140200"/>
        </p:xfrm>
        <a:graphic>
          <a:graphicData uri="http://schemas.openxmlformats.org/presentationml/2006/ole">
            <p:oleObj spid="_x0000_s1027" name="Worksheet" r:id="rId4" imgW="2867152" imgH="2962428" progId="Excel.Sheet.8">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225425"/>
          <a:ext cx="4692650" cy="5680075"/>
        </p:xfrm>
        <a:graphic>
          <a:graphicData uri="http://schemas.openxmlformats.org/presentationml/2006/ole">
            <p:oleObj spid="_x0000_s2050" name="Worksheet" r:id="rId3" imgW="3676701" imgH="4276572" progId="Excel.Sheet.8">
              <p:embed/>
            </p:oleObj>
          </a:graphicData>
        </a:graphic>
      </p:graphicFrame>
      <p:graphicFrame>
        <p:nvGraphicFramePr>
          <p:cNvPr id="2051" name="Object 3"/>
          <p:cNvGraphicFramePr>
            <a:graphicFrameLocks noChangeAspect="1"/>
          </p:cNvGraphicFramePr>
          <p:nvPr/>
        </p:nvGraphicFramePr>
        <p:xfrm>
          <a:off x="4229100" y="1968500"/>
          <a:ext cx="4737100" cy="2603500"/>
        </p:xfrm>
        <a:graphic>
          <a:graphicData uri="http://schemas.openxmlformats.org/presentationml/2006/ole">
            <p:oleObj spid="_x0000_s2051" name="Worksheet" r:id="rId4" imgW="3048000" imgH="1676400" progId="Excel.Sheet.8">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203200"/>
          <a:ext cx="4559300" cy="8001000"/>
        </p:xfrm>
        <a:graphic>
          <a:graphicData uri="http://schemas.openxmlformats.org/presentationml/2006/ole">
            <p:oleObj spid="_x0000_s3074" name="Worksheet" r:id="rId3" imgW="4162349" imgH="7305828" progId="Excel.Sheet.8">
              <p:embed/>
            </p:oleObj>
          </a:graphicData>
        </a:graphic>
      </p:graphicFrame>
      <p:sp>
        <p:nvSpPr>
          <p:cNvPr id="3076" name="Line 3"/>
          <p:cNvSpPr>
            <a:spLocks noChangeShapeType="1"/>
          </p:cNvSpPr>
          <p:nvPr/>
        </p:nvSpPr>
        <p:spPr bwMode="auto">
          <a:xfrm>
            <a:off x="4648200" y="0"/>
            <a:ext cx="0" cy="6858000"/>
          </a:xfrm>
          <a:prstGeom prst="line">
            <a:avLst/>
          </a:prstGeom>
          <a:noFill/>
          <a:ln w="9525">
            <a:solidFill>
              <a:schemeClr val="tx1"/>
            </a:solidFill>
            <a:round/>
            <a:headEnd/>
            <a:tailEnd/>
          </a:ln>
        </p:spPr>
        <p:txBody>
          <a:bodyPr/>
          <a:lstStyle/>
          <a:p>
            <a:endParaRPr lang="en-US"/>
          </a:p>
        </p:txBody>
      </p:sp>
      <p:graphicFrame>
        <p:nvGraphicFramePr>
          <p:cNvPr id="3075" name="Object 3"/>
          <p:cNvGraphicFramePr>
            <a:graphicFrameLocks noChangeAspect="1"/>
          </p:cNvGraphicFramePr>
          <p:nvPr/>
        </p:nvGraphicFramePr>
        <p:xfrm>
          <a:off x="4787900" y="1460500"/>
          <a:ext cx="4559300" cy="1866900"/>
        </p:xfrm>
        <a:graphic>
          <a:graphicData uri="http://schemas.openxmlformats.org/presentationml/2006/ole">
            <p:oleObj spid="_x0000_s3075" name="Worksheet" r:id="rId4" imgW="2952902" imgH="1209828" progId="Excel.Sheet.8">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21441</TotalTime>
  <Words>633</Words>
  <Application>Microsoft Office PowerPoint</Application>
  <PresentationFormat>On-screen Show (4:3)</PresentationFormat>
  <Paragraphs>80</Paragraphs>
  <Slides>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Default Design</vt:lpstr>
      <vt:lpstr>Worksheet</vt:lpstr>
      <vt:lpstr>Slide 1</vt:lpstr>
      <vt:lpstr>Slide 2</vt:lpstr>
      <vt:lpstr>2010 Corvette Grand Sport – RPO Z16</vt:lpstr>
      <vt:lpstr>Slide 4</vt:lpstr>
      <vt:lpstr>Slide 5</vt:lpstr>
      <vt:lpstr>Slide 6</vt:lpstr>
      <vt:lpstr>Slide 7</vt:lpstr>
      <vt:lpstr>Slide 8</vt:lpstr>
    </vt:vector>
  </TitlesOfParts>
  <Company>General Motors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 the Competition</dc:title>
  <dc:creator>qzn292</dc:creator>
  <cp:lastModifiedBy>Harlan W Charles</cp:lastModifiedBy>
  <cp:revision>470</cp:revision>
  <dcterms:created xsi:type="dcterms:W3CDTF">2005-12-02T11:25:58Z</dcterms:created>
  <dcterms:modified xsi:type="dcterms:W3CDTF">2009-05-18T15:31:58Z</dcterms:modified>
</cp:coreProperties>
</file>